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7"/>
  </p:notesMasterIdLst>
  <p:sldIdLst>
    <p:sldId id="256" r:id="rId2"/>
    <p:sldId id="257" r:id="rId3"/>
    <p:sldId id="258" r:id="rId4"/>
    <p:sldId id="272" r:id="rId5"/>
    <p:sldId id="273" r:id="rId6"/>
    <p:sldId id="261" r:id="rId7"/>
    <p:sldId id="262" r:id="rId8"/>
    <p:sldId id="260" r:id="rId9"/>
    <p:sldId id="264" r:id="rId10"/>
    <p:sldId id="265" r:id="rId11"/>
    <p:sldId id="276" r:id="rId12"/>
    <p:sldId id="271" r:id="rId13"/>
    <p:sldId id="277" r:id="rId14"/>
    <p:sldId id="275" r:id="rId15"/>
    <p:sldId id="278" r:id="rId16"/>
    <p:sldId id="279" r:id="rId17"/>
    <p:sldId id="280" r:id="rId18"/>
    <p:sldId id="282" r:id="rId19"/>
    <p:sldId id="281" r:id="rId20"/>
    <p:sldId id="274" r:id="rId21"/>
    <p:sldId id="283" r:id="rId22"/>
    <p:sldId id="267" r:id="rId23"/>
    <p:sldId id="284" r:id="rId24"/>
    <p:sldId id="268" r:id="rId25"/>
    <p:sldId id="26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837" autoAdjust="0"/>
  </p:normalViewPr>
  <p:slideViewPr>
    <p:cSldViewPr snapToGrid="0">
      <p:cViewPr>
        <p:scale>
          <a:sx n="100" d="100"/>
          <a:sy n="100" d="100"/>
        </p:scale>
        <p:origin x="2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5B725B-81AC-48F5-B30C-C69E2575E675}" type="datetimeFigureOut">
              <a:rPr lang="en-US" smtClean="0"/>
              <a:t>12/2/2016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0AE1D-66B8-4F28-861C-0E8520D673D0}" type="slidenum">
              <a:rPr lang="en-US" smtClean="0"/>
              <a:t>‹#›</a:t>
            </a:fld>
            <a:endParaRPr lang="en-US"/>
          </a:p>
        </p:txBody>
      </p:sp>
    </p:spTree>
    <p:extLst>
      <p:ext uri="{BB962C8B-B14F-4D97-AF65-F5344CB8AC3E}">
        <p14:creationId xmlns:p14="http://schemas.microsoft.com/office/powerpoint/2010/main" val="3185058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this happened to you?” – Motivation</a:t>
            </a:r>
            <a:r>
              <a:rPr lang="en-US" baseline="0" dirty="0" smtClean="0"/>
              <a:t> of Inductive Charging</a:t>
            </a:r>
            <a:r>
              <a:rPr lang="en-US" dirty="0" smtClean="0"/>
              <a:t>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2</a:t>
            </a:fld>
            <a:endParaRPr lang="en-US"/>
          </a:p>
        </p:txBody>
      </p:sp>
    </p:spTree>
    <p:extLst>
      <p:ext uri="{BB962C8B-B14F-4D97-AF65-F5344CB8AC3E}">
        <p14:creationId xmlns:p14="http://schemas.microsoft.com/office/powerpoint/2010/main" val="1083838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11</a:t>
            </a:fld>
            <a:endParaRPr lang="en-US"/>
          </a:p>
        </p:txBody>
      </p:sp>
    </p:spTree>
    <p:extLst>
      <p:ext uri="{BB962C8B-B14F-4D97-AF65-F5344CB8AC3E}">
        <p14:creationId xmlns:p14="http://schemas.microsoft.com/office/powerpoint/2010/main" val="355311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14</a:t>
            </a:fld>
            <a:endParaRPr lang="en-US"/>
          </a:p>
        </p:txBody>
      </p:sp>
    </p:spTree>
    <p:extLst>
      <p:ext uri="{BB962C8B-B14F-4D97-AF65-F5344CB8AC3E}">
        <p14:creationId xmlns:p14="http://schemas.microsoft.com/office/powerpoint/2010/main" val="3235363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15</a:t>
            </a:fld>
            <a:endParaRPr lang="en-US"/>
          </a:p>
        </p:txBody>
      </p:sp>
    </p:spTree>
    <p:extLst>
      <p:ext uri="{BB962C8B-B14F-4D97-AF65-F5344CB8AC3E}">
        <p14:creationId xmlns:p14="http://schemas.microsoft.com/office/powerpoint/2010/main" val="3595473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 Output</a:t>
            </a:r>
            <a:r>
              <a:rPr lang="en-US" baseline="0" dirty="0" smtClean="0"/>
              <a:t> stage development</a:t>
            </a:r>
          </a:p>
          <a:p>
            <a:endParaRPr lang="en-US" baseline="0" dirty="0" smtClean="0"/>
          </a:p>
          <a:p>
            <a:r>
              <a:rPr lang="en-US" baseline="0" dirty="0" smtClean="0"/>
              <a:t>In another class we studied “Complementary Symmetry Amplifiers” an energy efficient and simple circuit. </a:t>
            </a:r>
          </a:p>
          <a:p>
            <a:endParaRPr lang="en-US" baseline="0" dirty="0" smtClean="0"/>
          </a:p>
          <a:p>
            <a:r>
              <a:rPr lang="en-US" baseline="0" dirty="0" smtClean="0"/>
              <a:t>In LT Spice this worked and met our design spec.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16</a:t>
            </a:fld>
            <a:endParaRPr lang="en-US"/>
          </a:p>
        </p:txBody>
      </p:sp>
    </p:spTree>
    <p:extLst>
      <p:ext uri="{BB962C8B-B14F-4D97-AF65-F5344CB8AC3E}">
        <p14:creationId xmlns:p14="http://schemas.microsoft.com/office/powerpoint/2010/main" val="2451921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 </a:t>
            </a:r>
          </a:p>
          <a:p>
            <a:endParaRPr lang="en-US" dirty="0" smtClean="0"/>
          </a:p>
          <a:p>
            <a:r>
              <a:rPr lang="en-US" dirty="0" smtClean="0"/>
              <a:t>The</a:t>
            </a:r>
            <a:r>
              <a:rPr lang="en-US" baseline="0" dirty="0" smtClean="0"/>
              <a:t> circuit from before was built and tested with transistor arrays and single transistors. At first we used 2N3904s. Given a max collector current of 200 mA we reckoned 5 transistors or </a:t>
            </a:r>
          </a:p>
          <a:p>
            <a:r>
              <a:rPr lang="en-US" baseline="0" dirty="0" smtClean="0"/>
              <a:t>So in parallel, depending on coupling efficiencies, would meet the USB power spec. </a:t>
            </a:r>
          </a:p>
          <a:p>
            <a:endParaRPr lang="en-US" baseline="0" dirty="0" smtClean="0"/>
          </a:p>
          <a:p>
            <a:r>
              <a:rPr lang="en-US" baseline="0" dirty="0" smtClean="0"/>
              <a:t>We constructed this circuit and it wasn’t quite what we expected. The warning decal in the corner gives some indication of what. </a:t>
            </a:r>
          </a:p>
          <a:p>
            <a:endParaRPr lang="en-US" baseline="0" dirty="0" smtClean="0"/>
          </a:p>
          <a:p>
            <a:r>
              <a:rPr lang="en-US" baseline="0" dirty="0" smtClean="0"/>
              <a:t>The why is, of course, nothing was </a:t>
            </a:r>
            <a:r>
              <a:rPr lang="en-US" baseline="0" dirty="0" err="1" smtClean="0"/>
              <a:t>heatsunk</a:t>
            </a:r>
            <a:r>
              <a:rPr lang="en-US" baseline="0" dirty="0" smtClean="0"/>
              <a:t> during testing. </a:t>
            </a:r>
          </a:p>
          <a:p>
            <a:endParaRPr lang="en-US" baseline="0" dirty="0" smtClean="0"/>
          </a:p>
          <a:p>
            <a:r>
              <a:rPr lang="en-US" baseline="0" dirty="0" smtClean="0"/>
              <a:t>This conclusion however was only reached after some non-trivial lab time. Many transistors had burned out but it wasn’t obvious with some of them. Additionally some transistors in our toolboxes were burnt out in ECE 322 but we had neglected our duty of throwing them out then. </a:t>
            </a:r>
          </a:p>
          <a:p>
            <a:endParaRPr lang="en-US" baseline="0" dirty="0" smtClean="0"/>
          </a:p>
          <a:p>
            <a:r>
              <a:rPr lang="en-US" baseline="0" dirty="0" smtClean="0"/>
              <a:t>Testing several with a curve tracer confirmed the suspicions. One lab session however our enthusiasm for carrying on was deterred by an acute lack of working transistors. Fortunately however we found a </a:t>
            </a:r>
          </a:p>
          <a:p>
            <a:r>
              <a:rPr lang="en-US" baseline="0" dirty="0" smtClean="0"/>
              <a:t>stash of N-type </a:t>
            </a:r>
            <a:r>
              <a:rPr lang="en-US" baseline="0" dirty="0" err="1" smtClean="0"/>
              <a:t>Mosfets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AC0AE1D-66B8-4F28-861C-0E8520D673D0}" type="slidenum">
              <a:rPr lang="en-US" smtClean="0"/>
              <a:t>17</a:t>
            </a:fld>
            <a:endParaRPr lang="en-US"/>
          </a:p>
        </p:txBody>
      </p:sp>
    </p:spTree>
    <p:extLst>
      <p:ext uri="{BB962C8B-B14F-4D97-AF65-F5344CB8AC3E}">
        <p14:creationId xmlns:p14="http://schemas.microsoft.com/office/powerpoint/2010/main" val="251087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a:t>
            </a:r>
            <a:r>
              <a:rPr lang="en-US" baseline="0" dirty="0" smtClean="0"/>
              <a:t>r experiencing excessive heat dissipation in the transistors driving the coil and analyzing the FFT of the </a:t>
            </a:r>
            <a:r>
              <a:rPr lang="en-US" baseline="0" dirty="0" err="1" smtClean="0"/>
              <a:t>adafruit</a:t>
            </a:r>
            <a:r>
              <a:rPr lang="en-US" baseline="0" dirty="0" smtClean="0"/>
              <a:t> charging kit we realized that it was actually more efficient to drive the coils with a square wave rather than a sinusoidal wave. A direct PWM signal was sent into the driving transistor circuitry and proved our deductions correct.</a:t>
            </a:r>
          </a:p>
          <a:p>
            <a:endParaRPr lang="en-US" baseline="0" dirty="0" smtClean="0"/>
          </a:p>
          <a:p>
            <a:r>
              <a:rPr lang="en-US" baseline="0" dirty="0" smtClean="0"/>
              <a:t>The main reason for the greater efficiency in using a direct PWM input signal is because the </a:t>
            </a:r>
            <a:r>
              <a:rPr lang="en-US" baseline="0" dirty="0" err="1" smtClean="0"/>
              <a:t>mosfets</a:t>
            </a:r>
            <a:r>
              <a:rPr lang="en-US" baseline="0" dirty="0" smtClean="0"/>
              <a:t> only heat up when they switch and with a sine wave we are extending the period of time over which they switch. Whereas a square wave is much more near instantaneous and therefore the transistors don’t get nearly as hot. </a:t>
            </a:r>
          </a:p>
          <a:p>
            <a:endParaRPr lang="en-US" baseline="0" dirty="0" smtClean="0"/>
          </a:p>
          <a:p>
            <a:r>
              <a:rPr lang="en-US" baseline="0" dirty="0" smtClean="0"/>
              <a:t>This allows the coils to dissipate the heat rather than the transistors which is favorable due to their larger surface area as compared to the transistors.</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18</a:t>
            </a:fld>
            <a:endParaRPr lang="en-US"/>
          </a:p>
        </p:txBody>
      </p:sp>
    </p:spTree>
    <p:extLst>
      <p:ext uri="{BB962C8B-B14F-4D97-AF65-F5344CB8AC3E}">
        <p14:creationId xmlns:p14="http://schemas.microsoft.com/office/powerpoint/2010/main" val="779006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19</a:t>
            </a:fld>
            <a:endParaRPr lang="en-US"/>
          </a:p>
        </p:txBody>
      </p:sp>
    </p:spTree>
    <p:extLst>
      <p:ext uri="{BB962C8B-B14F-4D97-AF65-F5344CB8AC3E}">
        <p14:creationId xmlns:p14="http://schemas.microsoft.com/office/powerpoint/2010/main" val="2183194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20</a:t>
            </a:fld>
            <a:endParaRPr lang="en-US"/>
          </a:p>
        </p:txBody>
      </p:sp>
    </p:spTree>
    <p:extLst>
      <p:ext uri="{BB962C8B-B14F-4D97-AF65-F5344CB8AC3E}">
        <p14:creationId xmlns:p14="http://schemas.microsoft.com/office/powerpoint/2010/main" val="218592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21</a:t>
            </a:fld>
            <a:endParaRPr lang="en-US"/>
          </a:p>
        </p:txBody>
      </p:sp>
    </p:spTree>
    <p:extLst>
      <p:ext uri="{BB962C8B-B14F-4D97-AF65-F5344CB8AC3E}">
        <p14:creationId xmlns:p14="http://schemas.microsoft.com/office/powerpoint/2010/main" val="174724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Motivation:</a:t>
            </a:r>
            <a:r>
              <a:rPr lang="en-US" sz="1200" b="0" i="0" kern="1200" dirty="0" smtClean="0">
                <a:solidFill>
                  <a:schemeClr val="tx1"/>
                </a:solidFill>
                <a:effectLst/>
                <a:latin typeface="+mn-lt"/>
                <a:ea typeface="+mn-ea"/>
                <a:cs typeface="+mn-cs"/>
              </a:rPr>
              <a:t> While this technology is already commercially available and several wireless charging standards exist (Qi, </a:t>
            </a:r>
            <a:r>
              <a:rPr lang="en-US" sz="1200" b="0" i="0" kern="1200" dirty="0" err="1" smtClean="0">
                <a:solidFill>
                  <a:schemeClr val="tx1"/>
                </a:solidFill>
                <a:effectLst/>
                <a:latin typeface="+mn-lt"/>
                <a:ea typeface="+mn-ea"/>
                <a:cs typeface="+mn-cs"/>
              </a:rPr>
              <a:t>Rezence</a:t>
            </a:r>
            <a:r>
              <a:rPr lang="en-US" sz="1200" b="0" i="0" kern="1200" dirty="0" smtClean="0">
                <a:solidFill>
                  <a:schemeClr val="tx1"/>
                </a:solidFill>
                <a:effectLst/>
                <a:latin typeface="+mn-lt"/>
                <a:ea typeface="+mn-ea"/>
                <a:cs typeface="+mn-cs"/>
              </a:rPr>
              <a:t>), the purpose of this project is to become more familiar with wireless energy transmission and explore the feasibility of integrating wireless charging technology into consumer electronics.</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3</a:t>
            </a:fld>
            <a:endParaRPr lang="en-US"/>
          </a:p>
        </p:txBody>
      </p:sp>
    </p:spTree>
    <p:extLst>
      <p:ext uri="{BB962C8B-B14F-4D97-AF65-F5344CB8AC3E}">
        <p14:creationId xmlns:p14="http://schemas.microsoft.com/office/powerpoint/2010/main" val="302058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here a moment,</a:t>
            </a:r>
            <a:r>
              <a:rPr lang="en-US" baseline="0" dirty="0" smtClean="0"/>
              <a:t> than advance slide.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4</a:t>
            </a:fld>
            <a:endParaRPr lang="en-US"/>
          </a:p>
        </p:txBody>
      </p:sp>
    </p:spTree>
    <p:extLst>
      <p:ext uri="{BB962C8B-B14F-4D97-AF65-F5344CB8AC3E}">
        <p14:creationId xmlns:p14="http://schemas.microsoft.com/office/powerpoint/2010/main" val="129709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Objective – “Wirelessly</a:t>
            </a:r>
            <a:r>
              <a:rPr lang="en-US" baseline="0" dirty="0" smtClean="0"/>
              <a:t> charge a USB device” That’s It! </a:t>
            </a:r>
          </a:p>
          <a:p>
            <a:endParaRPr lang="en-US" baseline="0" dirty="0" smtClean="0"/>
          </a:p>
          <a:p>
            <a:r>
              <a:rPr lang="en-US" baseline="0" dirty="0" smtClean="0"/>
              <a:t>To explicitly address the second sentence – a working prototype is desired.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5</a:t>
            </a:fld>
            <a:endParaRPr lang="en-US"/>
          </a:p>
        </p:txBody>
      </p:sp>
    </p:spTree>
    <p:extLst>
      <p:ext uri="{BB962C8B-B14F-4D97-AF65-F5344CB8AC3E}">
        <p14:creationId xmlns:p14="http://schemas.microsoft.com/office/powerpoint/2010/main" val="264566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Existing </a:t>
            </a:r>
            <a:r>
              <a:rPr lang="en-US" dirty="0" smtClean="0"/>
              <a:t>Solutions </a:t>
            </a:r>
          </a:p>
          <a:p>
            <a:r>
              <a:rPr lang="en-US" dirty="0" smtClean="0"/>
              <a:t>Like</a:t>
            </a:r>
            <a:r>
              <a:rPr lang="en-US" baseline="0" dirty="0" smtClean="0"/>
              <a:t> our objective, many of these products target the USB devices market.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6</a:t>
            </a:fld>
            <a:endParaRPr lang="en-US"/>
          </a:p>
        </p:txBody>
      </p:sp>
    </p:spTree>
    <p:extLst>
      <p:ext uri="{BB962C8B-B14F-4D97-AF65-F5344CB8AC3E}">
        <p14:creationId xmlns:p14="http://schemas.microsoft.com/office/powerpoint/2010/main" val="1173933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Continued from</a:t>
            </a:r>
            <a:r>
              <a:rPr lang="en-US" baseline="0" dirty="0" smtClean="0"/>
              <a:t> previous </a:t>
            </a:r>
            <a:r>
              <a:rPr lang="en-US" baseline="0" dirty="0" smtClean="0"/>
              <a:t>slide</a:t>
            </a:r>
          </a:p>
          <a:p>
            <a:endParaRPr lang="en-US" baseline="0" dirty="0" smtClean="0"/>
          </a:p>
          <a:p>
            <a:r>
              <a:rPr lang="en-US" baseline="0" dirty="0" smtClean="0"/>
              <a:t>As Amazon shows us, their exist a plethora of options available.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7</a:t>
            </a:fld>
            <a:endParaRPr lang="en-US"/>
          </a:p>
        </p:txBody>
      </p:sp>
    </p:spTree>
    <p:extLst>
      <p:ext uri="{BB962C8B-B14F-4D97-AF65-F5344CB8AC3E}">
        <p14:creationId xmlns:p14="http://schemas.microsoft.com/office/powerpoint/2010/main" val="932592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Requirements – </a:t>
            </a:r>
          </a:p>
          <a:p>
            <a:r>
              <a:rPr lang="en-US" dirty="0" smtClean="0"/>
              <a:t>An acceptable solution would be a device that supplies</a:t>
            </a:r>
            <a:r>
              <a:rPr lang="en-US" baseline="0" dirty="0" smtClean="0"/>
              <a:t> USB spec power.</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8</a:t>
            </a:fld>
            <a:endParaRPr lang="en-US"/>
          </a:p>
        </p:txBody>
      </p:sp>
    </p:spTree>
    <p:extLst>
      <p:ext uri="{BB962C8B-B14F-4D97-AF65-F5344CB8AC3E}">
        <p14:creationId xmlns:p14="http://schemas.microsoft.com/office/powerpoint/2010/main" val="230574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a:t>
            </a:r>
            <a:r>
              <a:rPr lang="en-US" baseline="0" dirty="0" smtClean="0"/>
              <a:t> – Test and Characterize an existing product. Seen here is a set from the </a:t>
            </a:r>
            <a:r>
              <a:rPr lang="en-US" baseline="0" dirty="0" err="1" smtClean="0"/>
              <a:t>Adafruit</a:t>
            </a:r>
            <a:r>
              <a:rPr lang="en-US" baseline="0" dirty="0" smtClean="0"/>
              <a:t> company</a:t>
            </a:r>
            <a:r>
              <a:rPr lang="en-US" baseline="0" dirty="0" smtClean="0"/>
              <a:t>. We turned the set on and used a few turns of hookup wire as an inductive tap. With this we were able to characterize the output waveform. Seen in the lower right of this slide is an FFT of the transmitter. This waveform is rich in harmonics. This led us to believe that sinusoidal driving isn’t necessary - wave shaping isn’t critical. Incidentally the time domain waveform looked like a half rectified sine wave with jitter. </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9</a:t>
            </a:fld>
            <a:endParaRPr lang="en-US"/>
          </a:p>
        </p:txBody>
      </p:sp>
    </p:spTree>
    <p:extLst>
      <p:ext uri="{BB962C8B-B14F-4D97-AF65-F5344CB8AC3E}">
        <p14:creationId xmlns:p14="http://schemas.microsoft.com/office/powerpoint/2010/main" val="179684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Overview</a:t>
            </a:r>
            <a:endParaRPr lang="en-US" dirty="0"/>
          </a:p>
        </p:txBody>
      </p:sp>
      <p:sp>
        <p:nvSpPr>
          <p:cNvPr id="4" name="Slide Number Placeholder 3"/>
          <p:cNvSpPr>
            <a:spLocks noGrp="1"/>
          </p:cNvSpPr>
          <p:nvPr>
            <p:ph type="sldNum" sz="quarter" idx="10"/>
          </p:nvPr>
        </p:nvSpPr>
        <p:spPr/>
        <p:txBody>
          <a:bodyPr/>
          <a:lstStyle/>
          <a:p>
            <a:fld id="{EAC0AE1D-66B8-4F28-861C-0E8520D673D0}" type="slidenum">
              <a:rPr lang="en-US" smtClean="0"/>
              <a:t>10</a:t>
            </a:fld>
            <a:endParaRPr lang="en-US"/>
          </a:p>
        </p:txBody>
      </p:sp>
    </p:spTree>
    <p:extLst>
      <p:ext uri="{BB962C8B-B14F-4D97-AF65-F5344CB8AC3E}">
        <p14:creationId xmlns:p14="http://schemas.microsoft.com/office/powerpoint/2010/main" val="3162667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6A42BE9-8BFB-453E-8F9E-44EC372C1C0E}" type="datetimeFigureOut">
              <a:rPr lang="en-US" smtClean="0"/>
              <a:t>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312426379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A42BE9-8BFB-453E-8F9E-44EC372C1C0E}" type="datetimeFigureOut">
              <a:rPr lang="en-US" smtClean="0"/>
              <a:t>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2847186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A42BE9-8BFB-453E-8F9E-44EC372C1C0E}" type="datetimeFigureOut">
              <a:rPr lang="en-US" smtClean="0"/>
              <a:t>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178736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A42BE9-8BFB-453E-8F9E-44EC372C1C0E}" type="datetimeFigureOut">
              <a:rPr lang="en-US" smtClean="0"/>
              <a:t>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1427760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E6A42BE9-8BFB-453E-8F9E-44EC372C1C0E}" type="datetimeFigureOut">
              <a:rPr lang="en-US" smtClean="0"/>
              <a:t>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11565733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E6A42BE9-8BFB-453E-8F9E-44EC372C1C0E}" type="datetimeFigureOut">
              <a:rPr lang="en-US" smtClean="0"/>
              <a:t>12/2/2016</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1415908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E6A42BE9-8BFB-453E-8F9E-44EC372C1C0E}" type="datetimeFigureOut">
              <a:rPr lang="en-US" smtClean="0"/>
              <a:t>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1C48-6650-4AF5-8ED7-2214085E34EE}"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44123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6A42BE9-8BFB-453E-8F9E-44EC372C1C0E}" type="datetimeFigureOut">
              <a:rPr lang="en-US" smtClean="0"/>
              <a:t>12/2/2016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406562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42BE9-8BFB-453E-8F9E-44EC372C1C0E}" type="datetimeFigureOut">
              <a:rPr lang="en-US" smtClean="0"/>
              <a:t>12/2/2016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292755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E6A42BE9-8BFB-453E-8F9E-44EC372C1C0E}" type="datetimeFigureOut">
              <a:rPr lang="en-US" smtClean="0"/>
              <a:t>12/2/2016</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386333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6A42BE9-8BFB-453E-8F9E-44EC372C1C0E}" type="datetimeFigureOut">
              <a:rPr lang="en-US" smtClean="0"/>
              <a:t>12/2/2016</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E981C48-6650-4AF5-8ED7-2214085E34EE}" type="slidenum">
              <a:rPr lang="en-US" smtClean="0"/>
              <a:t>‹#›</a:t>
            </a:fld>
            <a:endParaRPr lang="en-US"/>
          </a:p>
        </p:txBody>
      </p:sp>
    </p:spTree>
    <p:extLst>
      <p:ext uri="{BB962C8B-B14F-4D97-AF65-F5344CB8AC3E}">
        <p14:creationId xmlns:p14="http://schemas.microsoft.com/office/powerpoint/2010/main" val="2583076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6A42BE9-8BFB-453E-8F9E-44EC372C1C0E}" type="datetimeFigureOut">
              <a:rPr lang="en-US" smtClean="0"/>
              <a:t>12/2/2016</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E981C48-6650-4AF5-8ED7-2214085E34EE}" type="slidenum">
              <a:rPr lang="en-US" smtClean="0"/>
              <a:t>‹#›</a:t>
            </a:fld>
            <a:endParaRPr lang="en-US"/>
          </a:p>
        </p:txBody>
      </p:sp>
    </p:spTree>
    <p:extLst>
      <p:ext uri="{BB962C8B-B14F-4D97-AF65-F5344CB8AC3E}">
        <p14:creationId xmlns:p14="http://schemas.microsoft.com/office/powerpoint/2010/main" val="28310491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ieeexplore.ieee.org/stamp/stamp.jsp?arnumber=1669896"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A Modest Inductive Charger </a:t>
            </a:r>
            <a:endParaRPr lang="en-US" sz="4400" dirty="0"/>
          </a:p>
        </p:txBody>
      </p:sp>
      <p:sp>
        <p:nvSpPr>
          <p:cNvPr id="3" name="Subtitle 2"/>
          <p:cNvSpPr>
            <a:spLocks noGrp="1"/>
          </p:cNvSpPr>
          <p:nvPr>
            <p:ph type="subTitle" idx="1"/>
          </p:nvPr>
        </p:nvSpPr>
        <p:spPr/>
        <p:txBody>
          <a:bodyPr>
            <a:normAutofit lnSpcReduction="10000"/>
          </a:bodyPr>
          <a:lstStyle/>
          <a:p>
            <a:r>
              <a:rPr lang="en-US" dirty="0" smtClean="0"/>
              <a:t>Team 10</a:t>
            </a:r>
          </a:p>
          <a:p>
            <a:r>
              <a:rPr lang="en-US" dirty="0" smtClean="0"/>
              <a:t>Jeff Brown 	     Kati </a:t>
            </a:r>
            <a:r>
              <a:rPr lang="en-US" dirty="0" err="1" smtClean="0"/>
              <a:t>Dahn</a:t>
            </a:r>
            <a:endParaRPr lang="en-US" dirty="0" smtClean="0"/>
          </a:p>
          <a:p>
            <a:r>
              <a:rPr lang="en-US" dirty="0" smtClean="0"/>
              <a:t>Tyler Gilbert         </a:t>
            </a:r>
            <a:r>
              <a:rPr lang="en-US" dirty="0"/>
              <a:t> </a:t>
            </a:r>
            <a:r>
              <a:rPr lang="en-US" dirty="0" smtClean="0"/>
              <a:t>  Jann Messer</a:t>
            </a:r>
            <a:endParaRPr lang="en-US" dirty="0"/>
          </a:p>
        </p:txBody>
      </p:sp>
    </p:spTree>
    <p:extLst>
      <p:ext uri="{BB962C8B-B14F-4D97-AF65-F5344CB8AC3E}">
        <p14:creationId xmlns:p14="http://schemas.microsoft.com/office/powerpoint/2010/main" val="3521829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714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517081" y="828096"/>
            <a:ext cx="4674919" cy="257418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828095"/>
            <a:ext cx="6020789" cy="257418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3402281"/>
            <a:ext cx="12191999" cy="283849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20790" y="828094"/>
            <a:ext cx="1496291" cy="100070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150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55077" y="70812"/>
            <a:ext cx="4660323" cy="6215270"/>
          </a:xfrm>
          <a:prstGeom prst="rect">
            <a:avLst/>
          </a:prstGeom>
        </p:spPr>
      </p:pic>
      <p:sp>
        <p:nvSpPr>
          <p:cNvPr id="4" name="Rectangle 3"/>
          <p:cNvSpPr/>
          <p:nvPr/>
        </p:nvSpPr>
        <p:spPr>
          <a:xfrm>
            <a:off x="7612082" y="6243428"/>
            <a:ext cx="4900551" cy="523220"/>
          </a:xfrm>
          <a:prstGeom prst="rect">
            <a:avLst/>
          </a:prstGeom>
        </p:spPr>
        <p:txBody>
          <a:bodyPr wrap="square">
            <a:spAutoFit/>
          </a:bodyPr>
          <a:lstStyle/>
          <a:p>
            <a:r>
              <a:rPr lang="en-US" sz="1400" i="1" dirty="0">
                <a:solidFill>
                  <a:srgbClr val="4078C0"/>
                </a:solidFill>
                <a:latin typeface="+mj-lt"/>
                <a:hlinkClick r:id="rId3"/>
              </a:rPr>
              <a:t>Harold A. Wheeler, "Simple Inductance Formulas for Radio Coils," Proceedings of the I.R.E., October 1928, pp. </a:t>
            </a:r>
            <a:r>
              <a:rPr lang="en-US" sz="1400" i="1" dirty="0" smtClean="0">
                <a:solidFill>
                  <a:srgbClr val="4078C0"/>
                </a:solidFill>
                <a:latin typeface="+mj-lt"/>
                <a:hlinkClick r:id="rId3"/>
              </a:rPr>
              <a:t>1398-1400</a:t>
            </a:r>
            <a:r>
              <a:rPr lang="en-US" sz="1400" i="1" dirty="0">
                <a:solidFill>
                  <a:srgbClr val="4078C0"/>
                </a:solidFill>
                <a:latin typeface="+mj-lt"/>
                <a:hlinkClick r:id="rId3"/>
              </a:rPr>
              <a:t>.</a:t>
            </a:r>
            <a:endParaRPr lang="en-US" sz="1400" i="1" dirty="0">
              <a:latin typeface="+mj-lt"/>
            </a:endParaRPr>
          </a:p>
        </p:txBody>
      </p:sp>
    </p:spTree>
    <p:extLst>
      <p:ext uri="{BB962C8B-B14F-4D97-AF65-F5344CB8AC3E}">
        <p14:creationId xmlns:p14="http://schemas.microsoft.com/office/powerpoint/2010/main" val="1633269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221" y="0"/>
            <a:ext cx="9144000" cy="6858000"/>
          </a:xfrm>
          <a:prstGeom prst="rect">
            <a:avLst/>
          </a:prstGeom>
        </p:spPr>
      </p:pic>
    </p:spTree>
    <p:extLst>
      <p:ext uri="{BB962C8B-B14F-4D97-AF65-F5344CB8AC3E}">
        <p14:creationId xmlns:p14="http://schemas.microsoft.com/office/powerpoint/2010/main" val="3459754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207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02036" y="828096"/>
            <a:ext cx="6289963" cy="230699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 y="828095"/>
            <a:ext cx="4061360" cy="230699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3135087"/>
            <a:ext cx="12191999" cy="31056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61362" y="828094"/>
            <a:ext cx="1840672" cy="56131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54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24225" y="0"/>
            <a:ext cx="5927168" cy="6929733"/>
          </a:xfrm>
          <a:prstGeom prst="rect">
            <a:avLst/>
          </a:prstGeom>
        </p:spPr>
      </p:pic>
    </p:spTree>
    <p:extLst>
      <p:ext uri="{BB962C8B-B14F-4D97-AF65-F5344CB8AC3E}">
        <p14:creationId xmlns:p14="http://schemas.microsoft.com/office/powerpoint/2010/main" val="2237279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57126"/>
            <a:ext cx="12192000" cy="6081774"/>
          </a:xfrm>
          <a:prstGeom prst="rect">
            <a:avLst/>
          </a:prstGeom>
        </p:spPr>
      </p:pic>
      <p:sp>
        <p:nvSpPr>
          <p:cNvPr id="3" name="Isosceles Triangle 2"/>
          <p:cNvSpPr/>
          <p:nvPr/>
        </p:nvSpPr>
        <p:spPr>
          <a:xfrm>
            <a:off x="504825" y="3352799"/>
            <a:ext cx="3114675" cy="282892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Use links below to sav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96" y="3198017"/>
            <a:ext cx="3621332" cy="313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4980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1162" y="757237"/>
            <a:ext cx="8829675" cy="5343525"/>
          </a:xfrm>
          <a:prstGeom prst="rect">
            <a:avLst/>
          </a:prstGeom>
        </p:spPr>
      </p:pic>
    </p:spTree>
    <p:extLst>
      <p:ext uri="{BB962C8B-B14F-4D97-AF65-F5344CB8AC3E}">
        <p14:creationId xmlns:p14="http://schemas.microsoft.com/office/powerpoint/2010/main" val="2133527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tjgilbert/ece411/master/Docs/Output-Stage-Tests/Capture%2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257" y="249931"/>
            <a:ext cx="5636367" cy="52840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34666" y="5534025"/>
            <a:ext cx="10115550" cy="523220"/>
          </a:xfrm>
          <a:prstGeom prst="rect">
            <a:avLst/>
          </a:prstGeom>
          <a:noFill/>
        </p:spPr>
        <p:txBody>
          <a:bodyPr wrap="square" rtlCol="0">
            <a:spAutoFit/>
          </a:bodyPr>
          <a:lstStyle/>
          <a:p>
            <a:r>
              <a:rPr lang="en-US" sz="2800" dirty="0" smtClean="0"/>
              <a:t>Oscilloscope capture of receiver coil with MOSFET output stage</a:t>
            </a:r>
            <a:endParaRPr lang="en-US" sz="2800" dirty="0"/>
          </a:p>
        </p:txBody>
      </p:sp>
    </p:spTree>
    <p:extLst>
      <p:ext uri="{BB962C8B-B14F-4D97-AF65-F5344CB8AC3E}">
        <p14:creationId xmlns:p14="http://schemas.microsoft.com/office/powerpoint/2010/main" val="1391328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026" name="Picture 2" descr="http://smh-technology-solutions.co.uk/wp-content/uploads/IMG_20150412_17152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418" y="5662"/>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975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691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github.com/tjgilbert/ece411/raw/master/Docs/Assignment%20Docs/System%20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8096"/>
            <a:ext cx="12192000" cy="54126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0" y="828096"/>
            <a:ext cx="9144000" cy="418205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 y="828095"/>
            <a:ext cx="1390648" cy="418205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5010149"/>
            <a:ext cx="12191999" cy="123063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90650" y="828094"/>
            <a:ext cx="1657349" cy="232468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260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5980" y="1371600"/>
            <a:ext cx="4946226" cy="369332"/>
          </a:xfrm>
          <a:prstGeom prst="rect">
            <a:avLst/>
          </a:prstGeom>
          <a:noFill/>
        </p:spPr>
        <p:txBody>
          <a:bodyPr wrap="none" rtlCol="0">
            <a:spAutoFit/>
          </a:bodyPr>
          <a:lstStyle/>
          <a:p>
            <a:r>
              <a:rPr lang="en-US" dirty="0" smtClean="0"/>
              <a:t>Microprocessor algorithm </a:t>
            </a:r>
            <a:r>
              <a:rPr lang="en-US" dirty="0" smtClean="0"/>
              <a:t>/ state machine diagram</a:t>
            </a:r>
            <a:endParaRPr lang="en-US" dirty="0"/>
          </a:p>
        </p:txBody>
      </p:sp>
    </p:spTree>
    <p:extLst>
      <p:ext uri="{BB962C8B-B14F-4D97-AF65-F5344CB8AC3E}">
        <p14:creationId xmlns:p14="http://schemas.microsoft.com/office/powerpoint/2010/main" val="1207057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09900" y="57150"/>
            <a:ext cx="6172200" cy="6743700"/>
          </a:xfrm>
          <a:prstGeom prst="rect">
            <a:avLst/>
          </a:prstGeom>
        </p:spPr>
      </p:pic>
    </p:spTree>
    <p:extLst>
      <p:ext uri="{BB962C8B-B14F-4D97-AF65-F5344CB8AC3E}">
        <p14:creationId xmlns:p14="http://schemas.microsoft.com/office/powerpoint/2010/main" val="14920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900" y="1005840"/>
            <a:ext cx="5634684" cy="584775"/>
          </a:xfrm>
          <a:prstGeom prst="rect">
            <a:avLst/>
          </a:prstGeom>
          <a:noFill/>
        </p:spPr>
        <p:txBody>
          <a:bodyPr wrap="none" rtlCol="0">
            <a:spAutoFit/>
          </a:bodyPr>
          <a:lstStyle/>
          <a:p>
            <a:r>
              <a:rPr lang="en-US" sz="3200" dirty="0" smtClean="0"/>
              <a:t>IP / prior work maybe ref. slide 8</a:t>
            </a:r>
            <a:endParaRPr lang="en-US" sz="3200" dirty="0"/>
          </a:p>
        </p:txBody>
      </p:sp>
    </p:spTree>
    <p:extLst>
      <p:ext uri="{BB962C8B-B14F-4D97-AF65-F5344CB8AC3E}">
        <p14:creationId xmlns:p14="http://schemas.microsoft.com/office/powerpoint/2010/main" val="1870519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2" descr="http://67.media.tumblr.com/67ad726b7ff0d6a9cded7f2085d21904/tumblr_nj8uyhOm151skm0sgo1_1280.jpg"/>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58000"/>
                    </a14:imgEffect>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a:off x="0" y="-1009894"/>
            <a:ext cx="12192000" cy="8077200"/>
          </a:xfrm>
          <a:prstGeom prst="rect">
            <a:avLst/>
          </a:prstGeom>
          <a:solidFill>
            <a:schemeClr val="bg2">
              <a:lumMod val="50000"/>
            </a:schemeClr>
          </a:solidFill>
        </p:spPr>
      </p:pic>
    </p:spTree>
    <p:extLst>
      <p:ext uri="{BB962C8B-B14F-4D97-AF65-F5344CB8AC3E}">
        <p14:creationId xmlns:p14="http://schemas.microsoft.com/office/powerpoint/2010/main" val="30047932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p:cNvSpPr/>
          <p:nvPr/>
        </p:nvSpPr>
        <p:spPr>
          <a:xfrm>
            <a:off x="950026" y="2280062"/>
            <a:ext cx="11008425" cy="1938992"/>
          </a:xfrm>
          <a:prstGeom prst="rect">
            <a:avLst/>
          </a:prstGeom>
        </p:spPr>
        <p:txBody>
          <a:bodyPr wrap="square">
            <a:spAutoFit/>
          </a:bodyPr>
          <a:lstStyle/>
          <a:p>
            <a:r>
              <a:rPr lang="en-US" sz="4000" i="1" dirty="0" smtClean="0">
                <a:solidFill>
                  <a:srgbClr val="333333"/>
                </a:solidFill>
              </a:rPr>
              <a:t>“To </a:t>
            </a:r>
            <a:r>
              <a:rPr lang="en-US" sz="4000" i="1" dirty="0">
                <a:solidFill>
                  <a:srgbClr val="333333"/>
                </a:solidFill>
              </a:rPr>
              <a:t>become more familiar with wireless energy transmission and explore </a:t>
            </a:r>
            <a:r>
              <a:rPr lang="en-US" sz="4000" i="1" dirty="0" smtClean="0">
                <a:solidFill>
                  <a:srgbClr val="333333"/>
                </a:solidFill>
              </a:rPr>
              <a:t>integrating </a:t>
            </a:r>
            <a:r>
              <a:rPr lang="en-US" sz="4000" i="1" dirty="0">
                <a:solidFill>
                  <a:srgbClr val="333333"/>
                </a:solidFill>
              </a:rPr>
              <a:t>wireless charging technology into consumer electronics</a:t>
            </a:r>
            <a:r>
              <a:rPr lang="en-US" sz="4000" i="1" dirty="0" smtClean="0">
                <a:solidFill>
                  <a:srgbClr val="333333"/>
                </a:solidFill>
              </a:rPr>
              <a:t>.”</a:t>
            </a:r>
            <a:endParaRPr lang="en-US" sz="4000" i="1" dirty="0"/>
          </a:p>
        </p:txBody>
      </p:sp>
      <p:sp>
        <p:nvSpPr>
          <p:cNvPr id="4" name="Rectangle 3"/>
          <p:cNvSpPr/>
          <p:nvPr/>
        </p:nvSpPr>
        <p:spPr>
          <a:xfrm>
            <a:off x="4961681" y="1120913"/>
            <a:ext cx="2985113" cy="707886"/>
          </a:xfrm>
          <a:prstGeom prst="rect">
            <a:avLst/>
          </a:prstGeom>
        </p:spPr>
        <p:txBody>
          <a:bodyPr wrap="none">
            <a:spAutoFit/>
          </a:bodyPr>
          <a:lstStyle/>
          <a:p>
            <a:r>
              <a:rPr lang="en-US" sz="4000" b="1" dirty="0" smtClean="0">
                <a:solidFill>
                  <a:schemeClr val="tx1">
                    <a:lumMod val="95000"/>
                    <a:lumOff val="5000"/>
                  </a:schemeClr>
                </a:solidFill>
                <a:latin typeface="+mj-lt"/>
              </a:rPr>
              <a:t>Motivation:</a:t>
            </a:r>
            <a:r>
              <a:rPr lang="en-US" dirty="0">
                <a:solidFill>
                  <a:schemeClr val="tx1">
                    <a:lumMod val="95000"/>
                    <a:lumOff val="5000"/>
                  </a:schemeClr>
                </a:solidFill>
                <a:latin typeface="+mj-lt"/>
              </a:rPr>
              <a:t> </a:t>
            </a:r>
          </a:p>
        </p:txBody>
      </p:sp>
    </p:spTree>
    <p:extLst>
      <p:ext uri="{BB962C8B-B14F-4D97-AF65-F5344CB8AC3E}">
        <p14:creationId xmlns:p14="http://schemas.microsoft.com/office/powerpoint/2010/main" val="1451496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3137" y="-1"/>
            <a:ext cx="11350626" cy="6858001"/>
          </a:xfrm>
          <a:prstGeom prst="rect">
            <a:avLst/>
          </a:prstGeom>
        </p:spPr>
      </p:pic>
    </p:spTree>
    <p:extLst>
      <p:ext uri="{BB962C8B-B14F-4D97-AF65-F5344CB8AC3E}">
        <p14:creationId xmlns:p14="http://schemas.microsoft.com/office/powerpoint/2010/main" val="3773569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3137" y="-1"/>
            <a:ext cx="11350626" cy="6858001"/>
          </a:xfrm>
          <a:prstGeom prst="rect">
            <a:avLst/>
          </a:prstGeom>
        </p:spPr>
      </p:pic>
      <p:sp>
        <p:nvSpPr>
          <p:cNvPr id="4" name="Rectangle 3"/>
          <p:cNvSpPr/>
          <p:nvPr/>
        </p:nvSpPr>
        <p:spPr>
          <a:xfrm>
            <a:off x="463136" y="0"/>
            <a:ext cx="11350625" cy="327759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3136" y="4251366"/>
            <a:ext cx="11350625" cy="260663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88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13363584" cy="6858000"/>
          </a:xfrm>
          <a:prstGeom prst="rect">
            <a:avLst/>
          </a:prstGeom>
        </p:spPr>
      </p:pic>
    </p:spTree>
    <p:extLst>
      <p:ext uri="{BB962C8B-B14F-4D97-AF65-F5344CB8AC3E}">
        <p14:creationId xmlns:p14="http://schemas.microsoft.com/office/powerpoint/2010/main" val="4033636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801" y="1330037"/>
            <a:ext cx="11615485" cy="3288490"/>
          </a:xfrm>
          <a:prstGeom prst="rect">
            <a:avLst/>
          </a:prstGeom>
        </p:spPr>
      </p:pic>
      <p:sp>
        <p:nvSpPr>
          <p:cNvPr id="4" name="Oval Callout 3"/>
          <p:cNvSpPr/>
          <p:nvPr/>
        </p:nvSpPr>
        <p:spPr>
          <a:xfrm>
            <a:off x="1151904" y="4068189"/>
            <a:ext cx="1698173" cy="685800"/>
          </a:xfrm>
          <a:prstGeom prst="wedgeEllipseCallout">
            <a:avLst>
              <a:gd name="adj1" fmla="val 21386"/>
              <a:gd name="adj2" fmla="val 130220"/>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92679" y="5265667"/>
            <a:ext cx="5434949" cy="646331"/>
          </a:xfrm>
          <a:prstGeom prst="rect">
            <a:avLst/>
          </a:prstGeom>
          <a:noFill/>
        </p:spPr>
        <p:txBody>
          <a:bodyPr wrap="none" rtlCol="0">
            <a:spAutoFit/>
          </a:bodyPr>
          <a:lstStyle/>
          <a:p>
            <a:r>
              <a:rPr lang="en-US" sz="3600" dirty="0" smtClean="0">
                <a:solidFill>
                  <a:srgbClr val="FF0000"/>
                </a:solidFill>
              </a:rPr>
              <a:t>No wheel reinvention here. </a:t>
            </a:r>
            <a:endParaRPr lang="en-US" sz="3600" dirty="0">
              <a:solidFill>
                <a:srgbClr val="FF0000"/>
              </a:solidFill>
            </a:endParaRPr>
          </a:p>
        </p:txBody>
      </p:sp>
    </p:spTree>
    <p:extLst>
      <p:ext uri="{BB962C8B-B14F-4D97-AF65-F5344CB8AC3E}">
        <p14:creationId xmlns:p14="http://schemas.microsoft.com/office/powerpoint/2010/main" val="402167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38437" y="3329354"/>
            <a:ext cx="10196994" cy="3062409"/>
          </a:xfrm>
          <a:prstGeom prst="rect">
            <a:avLst/>
          </a:prstGeom>
        </p:spPr>
      </p:pic>
      <p:pic>
        <p:nvPicPr>
          <p:cNvPr id="3" name="Picture 2" descr="https://upload.wikimedia.org/wikipedia/commons/thumb/f/fd/USB_Icon.svg/2000px-USB_Ic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6362" y="196044"/>
            <a:ext cx="7201144" cy="34565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398327" y="5715000"/>
            <a:ext cx="4037104" cy="676763"/>
          </a:xfrm>
          <a:prstGeom prst="rect">
            <a:avLst/>
          </a:pr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3577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122" name="Picture 2" descr="https://raw.githubusercontent.com/tjgilbert/ece411/master/Docs/Sample%20Charging%20Characterization/testset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246" y="0"/>
            <a:ext cx="9170620" cy="68779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shop.adafruit.com/1200x900/1407-0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7809" y="320932"/>
            <a:ext cx="3625605" cy="271920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F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7810" y="3221580"/>
            <a:ext cx="3625605" cy="3399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524910"/>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554</TotalTime>
  <Words>668</Words>
  <Application>Microsoft Office PowerPoint</Application>
  <PresentationFormat>Widescreen</PresentationFormat>
  <Paragraphs>73</Paragraphs>
  <Slides>25</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Parcel</vt:lpstr>
      <vt:lpstr>A Modest Inductive Charger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Portland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Jann Messer</dc:creator>
  <cp:lastModifiedBy>Jann Messer</cp:lastModifiedBy>
  <cp:revision>50</cp:revision>
  <dcterms:created xsi:type="dcterms:W3CDTF">2016-12-01T22:45:38Z</dcterms:created>
  <dcterms:modified xsi:type="dcterms:W3CDTF">2016-12-03T04:09:33Z</dcterms:modified>
</cp:coreProperties>
</file>